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95" r:id="rId3"/>
    <p:sldId id="305" r:id="rId4"/>
    <p:sldId id="300" r:id="rId5"/>
    <p:sldId id="307" r:id="rId6"/>
    <p:sldId id="302" r:id="rId7"/>
    <p:sldId id="317" r:id="rId8"/>
    <p:sldId id="316" r:id="rId9"/>
    <p:sldId id="298" r:id="rId10"/>
    <p:sldId id="319" r:id="rId11"/>
    <p:sldId id="308" r:id="rId12"/>
    <p:sldId id="303" r:id="rId13"/>
    <p:sldId id="312" r:id="rId14"/>
    <p:sldId id="313" r:id="rId15"/>
    <p:sldId id="314" r:id="rId16"/>
    <p:sldId id="320" r:id="rId17"/>
    <p:sldId id="306" r:id="rId18"/>
    <p:sldId id="310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ie Presley" initials="JP" lastIdx="1" clrIdx="0">
    <p:extLst>
      <p:ext uri="{19B8F6BF-5375-455C-9EA6-DF929625EA0E}">
        <p15:presenceInfo xmlns:p15="http://schemas.microsoft.com/office/powerpoint/2012/main" userId="S-1-5-21-1229272821-879983540-682003330-260735" providerId="AD"/>
      </p:ext>
    </p:extLst>
  </p:cmAuthor>
  <p:cmAuthor id="2" name="Nelly R Mugo" initials="NRM" lastIdx="10" clrIdx="1">
    <p:extLst>
      <p:ext uri="{19B8F6BF-5375-455C-9EA6-DF929625EA0E}">
        <p15:presenceInfo xmlns:p15="http://schemas.microsoft.com/office/powerpoint/2012/main" userId="b14be742-c134-4dbe-977d-8da23125c1bc" providerId="Windows Live"/>
      </p:ext>
    </p:extLst>
  </p:cmAuthor>
  <p:cmAuthor id="3" name="Geoffrey Gottlieb" initials="GSG" lastIdx="2" clrIdx="2">
    <p:extLst>
      <p:ext uri="{19B8F6BF-5375-455C-9EA6-DF929625EA0E}">
        <p15:presenceInfo xmlns:p15="http://schemas.microsoft.com/office/powerpoint/2012/main" userId="Geoffrey Gottlie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0A719-7C2E-455D-815C-2310AF7290D0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3187C-A171-4E63-A112-9389F9A09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8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310834B-96F2-4245-9F5B-52430D1702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8393AD90-728B-42FE-80B0-5B2EA5B111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/>
              <a:t>Need to expand on this slide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5BD81519-7DD0-40B3-80EB-387D73D68D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AFD416-D1E9-4FB1-BDE9-9450FE223C71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1943-05D1-4920-8B68-6667F857F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EF77D-AB71-4773-96E5-FA03D2EB3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DDBF2-353D-42CC-9125-DD5EBD94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03C31-CE9E-4E67-8068-8D9CBE56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4A60C-6A15-4E3C-B2FC-DB17F6DA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3EF-6D5F-4A6F-BBCF-68BE68C7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A2D4A-B3A6-4DD4-A2F4-6DD8B3156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C8D3D-2F5D-4EFC-AACC-BEE5FF7F5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EF67D-05AD-4E49-8704-AE647A7F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B1EC9-4487-46EC-B019-86C9CD21B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7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6B8468-DD66-4958-86EB-AE6FE3E02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00D63-6DB3-45C3-B105-D514F7C82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0AFC1-8AEF-4179-8DA6-DF5F5463B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D27C7-7F9A-4B89-BC4B-5C83AB49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07219-C83D-4825-A5C0-93DA641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00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1" y="1843806"/>
            <a:ext cx="10807700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97100" y="6035773"/>
            <a:ext cx="10303989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3569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18" y="343815"/>
            <a:ext cx="5483765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915170" y="6447072"/>
            <a:ext cx="8734964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3327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96" y="6360363"/>
            <a:ext cx="143796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750481" y="6372784"/>
            <a:ext cx="9332111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4501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96" y="6356704"/>
            <a:ext cx="143796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914400" y="6369125"/>
            <a:ext cx="9264952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790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96" y="6356704"/>
            <a:ext cx="143796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863" y="6369125"/>
            <a:ext cx="9692899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739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96" y="6360361"/>
            <a:ext cx="143796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50459" y="6372782"/>
            <a:ext cx="9477275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8607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96" y="6360361"/>
            <a:ext cx="143796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681183" y="6372782"/>
            <a:ext cx="9507845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197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96" y="6356704"/>
            <a:ext cx="143796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751155" y="6369125"/>
            <a:ext cx="9505605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340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7BDEA-AD5C-43B2-A0BA-5B8E222B0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6546E-63CB-409D-B2D9-5B2147ABB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D1745-F213-4E6F-9EAB-4D09F7AA5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DED8D-761B-4858-9D77-54B51E55B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65A1C-92DA-4C4B-9650-F5D7681D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1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96" y="6356704"/>
            <a:ext cx="143796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1155317" y="6369125"/>
            <a:ext cx="8334937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0748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63" y="6359567"/>
            <a:ext cx="1422624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750459" y="6370079"/>
            <a:ext cx="9053064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6055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732" y="6356704"/>
            <a:ext cx="143796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95145" y="6369125"/>
            <a:ext cx="9226187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8083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>
            <a:extLst>
              <a:ext uri="{FF2B5EF4-FFF2-40B4-BE49-F238E27FC236}">
                <a16:creationId xmlns:a16="http://schemas.microsoft.com/office/drawing/2014/main" id="{2D4AA5EB-7ECE-4588-BD79-3C5FA3223D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6833" y="6651625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s-ES" alt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1933" y="909458"/>
            <a:ext cx="10193867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007C8A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51933" y="1381436"/>
            <a:ext cx="10972800" cy="497681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7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5CE41-ACAC-46D3-B565-D5FC4605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341E5-55E2-4953-8506-86148B570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857DF-682B-43D3-8EB4-38FC58C5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64CB7-CCB2-4A88-85EF-9C6B06F4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9090F-AEE2-49F7-913A-A5B157ED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9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6703-5018-4430-BE8D-06226425B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9FB3-E268-4952-8779-2CD0D9B89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372DF-D9B1-4AA5-8480-9B7782A88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DFAFD-766A-4D11-B734-21743969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3D531-E0B0-45B1-ADE6-969A2EC2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7B4D9-D752-48E1-8126-8E4DC18A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8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D7DEB-6131-46E0-BF2C-83C3B417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EA5E3-308B-4294-805C-E9D01F616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1F262-3190-4E85-A5FA-51F909F4E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19C0C-3558-4543-8A19-70A56649E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237390-2437-4B22-87C6-7A6B2ABFA0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BBA52-94FC-4703-AB33-BE0CF96C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2EE282-C96B-453D-9A73-F29F3DCEC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C9BECA-440A-4C25-A789-96DD4884E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8ABD-9099-4985-B466-E9C23C11D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5112B-01D7-4ACE-805F-2D6875C9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B0039-5C11-4FCF-8D06-2E8F7F99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7C96D-526C-46A5-9A7E-7E875B91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9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E80765-806B-4749-8F26-5C65B08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8600CD-435F-4D57-9A2D-B4A8B15F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A13F8-3D5D-4A14-AEDB-D980A857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ACBAD-6F43-48F2-BA4D-A5298298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EED4E-E23F-43DB-8A9C-64FA26273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26591-5EE6-4A3F-B907-3AABD2218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F08BC-112F-4BBB-921A-B9A24BE5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73BF0-5B5F-4A7E-9BA6-DB2824AA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DE66D-6401-4680-8796-BAAA1EEA6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498DC-7451-488A-818C-CFFBB108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AF2F52-4C3F-4423-A48A-55F77F6F6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E3F74-E5AE-4C1F-A68C-F7F37548E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FBEDF-92C4-4C48-B1B4-48C70CFCF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8E9E7-BDEC-4B81-9C56-61D232A9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BA10C-61BC-4457-930E-16DADABD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68C58-9EB4-4209-A723-7D793AD4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BA4C5-3A21-488A-9B67-7E5B5264C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A3-C866-442F-BEA5-2D6D77091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01877-DBEC-4D9C-B436-30FBC0B490FC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D285F-8D12-48E5-B064-AB7E1E7D5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620C4-2796-4735-BBE9-5437B3A38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F8B7E-C5C1-471A-AD34-23C01214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7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8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982" y="214884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PrEP delivery in public health settings: Successes and barriers </a:t>
            </a:r>
            <a:br>
              <a:rPr lang="en-US" sz="3100" dirty="0"/>
            </a:b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922" y="4280452"/>
            <a:ext cx="9581321" cy="2221016"/>
          </a:xfrm>
        </p:spPr>
        <p:txBody>
          <a:bodyPr>
            <a:normAutofit fontScale="55000" lnSpcReduction="20000"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algn="r"/>
            <a:endParaRPr lang="en-US" sz="3800" b="1" dirty="0"/>
          </a:p>
          <a:p>
            <a:pPr algn="r"/>
            <a:endParaRPr lang="en-US" sz="3800" b="1" dirty="0"/>
          </a:p>
          <a:p>
            <a:pPr algn="r"/>
            <a:r>
              <a:rPr lang="en-US" sz="3800" b="1" dirty="0">
                <a:solidFill>
                  <a:srgbClr val="002060"/>
                </a:solidFill>
              </a:rPr>
              <a:t>Moussa Sarr, </a:t>
            </a:r>
            <a:r>
              <a:rPr lang="en-US" sz="3800" b="1" dirty="0" err="1">
                <a:solidFill>
                  <a:srgbClr val="002060"/>
                </a:solidFill>
              </a:rPr>
              <a:t>Westat</a:t>
            </a:r>
            <a:r>
              <a:rPr lang="en-US" sz="3800" b="1" dirty="0">
                <a:solidFill>
                  <a:srgbClr val="002060"/>
                </a:solidFill>
              </a:rPr>
              <a:t>, United States &amp; Senegal</a:t>
            </a:r>
          </a:p>
          <a:p>
            <a:pPr algn="r"/>
            <a:r>
              <a:rPr lang="en-US" sz="3800" b="1" dirty="0">
                <a:solidFill>
                  <a:srgbClr val="002060"/>
                </a:solidFill>
              </a:rPr>
              <a:t>On behalf of the Senegal PrEP Team </a:t>
            </a:r>
            <a:endParaRPr lang="en-US" sz="3800" dirty="0">
              <a:solidFill>
                <a:srgbClr val="002060"/>
              </a:solidFill>
            </a:endParaRPr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F439A3BE-DB4B-4639-8744-1729714590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2" y="4067924"/>
            <a:ext cx="1488840" cy="189677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F9EA5CA-7FFE-4CA7-B0E1-4726E64D4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33" y="4038181"/>
            <a:ext cx="2891456" cy="11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C89643-6A92-464D-93EA-7A359123F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88" y="4280452"/>
            <a:ext cx="3124200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A2F628-2BA1-4D94-8935-F748BF111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9685" y="4221308"/>
            <a:ext cx="2724128" cy="7068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8E1044-14B5-4B54-88A7-17801FF5644A}"/>
              </a:ext>
            </a:extLst>
          </p:cNvPr>
          <p:cNvSpPr txBox="1"/>
          <p:nvPr/>
        </p:nvSpPr>
        <p:spPr>
          <a:xfrm>
            <a:off x="2463722" y="4725181"/>
            <a:ext cx="3678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Aardex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Group SA, Belgium </a:t>
            </a: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951BBC6-CDCD-465A-A7BE-83C50D631435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982" y="3307446"/>
            <a:ext cx="1651000" cy="609600"/>
          </a:xfrm>
          <a:prstGeom prst="rect">
            <a:avLst/>
          </a:prstGeom>
          <a:noFill/>
        </p:spPr>
      </p:pic>
      <p:pic>
        <p:nvPicPr>
          <p:cNvPr id="12" name="Image 2">
            <a:extLst>
              <a:ext uri="{FF2B5EF4-FFF2-40B4-BE49-F238E27FC236}">
                <a16:creationId xmlns:a16="http://schemas.microsoft.com/office/drawing/2014/main" id="{FAE1D768-D199-4690-88CB-EB6A6E73DD3C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75504" y="3141980"/>
            <a:ext cx="1163320" cy="574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972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E709D6D7-7381-438F-BED2-31E873614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84629"/>
            <a:ext cx="10215134" cy="625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46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non-adherence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participants did not take meds when did not feel at risk</a:t>
            </a:r>
          </a:p>
          <a:p>
            <a:endParaRPr lang="en-US" dirty="0"/>
          </a:p>
          <a:p>
            <a:r>
              <a:rPr lang="en-US" dirty="0"/>
              <a:t>3 top reasons of non-adherence </a:t>
            </a:r>
          </a:p>
          <a:p>
            <a:pPr lvl="1"/>
            <a:r>
              <a:rPr lang="en-US" dirty="0"/>
              <a:t>Simply Forgot  (20%)</a:t>
            </a:r>
          </a:p>
          <a:p>
            <a:pPr lvl="1"/>
            <a:r>
              <a:rPr lang="en-US" dirty="0"/>
              <a:t>Too busy with other things (18%)</a:t>
            </a:r>
          </a:p>
          <a:p>
            <a:pPr lvl="1"/>
            <a:r>
              <a:rPr lang="en-US" dirty="0"/>
              <a:t>Run out of study pills (14%)</a:t>
            </a:r>
          </a:p>
        </p:txBody>
      </p:sp>
    </p:spTree>
    <p:extLst>
      <p:ext uri="{BB962C8B-B14F-4D97-AF65-F5344CB8AC3E}">
        <p14:creationId xmlns:p14="http://schemas.microsoft.com/office/powerpoint/2010/main" val="205224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Barriers &amp; Facilitators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" dirty="0"/>
              <a:t>m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89898D-7EB9-4A83-AE36-B3057EBB6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15742"/>
              </p:ext>
            </p:extLst>
          </p:nvPr>
        </p:nvGraphicFramePr>
        <p:xfrm>
          <a:off x="437321" y="1311965"/>
          <a:ext cx="11410120" cy="51160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81443">
                  <a:extLst>
                    <a:ext uri="{9D8B030D-6E8A-4147-A177-3AD203B41FA5}">
                      <a16:colId xmlns:a16="http://schemas.microsoft.com/office/drawing/2014/main" val="2094096463"/>
                    </a:ext>
                  </a:extLst>
                </a:gridCol>
                <a:gridCol w="1983079">
                  <a:extLst>
                    <a:ext uri="{9D8B030D-6E8A-4147-A177-3AD203B41FA5}">
                      <a16:colId xmlns:a16="http://schemas.microsoft.com/office/drawing/2014/main" val="3705977513"/>
                    </a:ext>
                  </a:extLst>
                </a:gridCol>
                <a:gridCol w="1644813">
                  <a:extLst>
                    <a:ext uri="{9D8B030D-6E8A-4147-A177-3AD203B41FA5}">
                      <a16:colId xmlns:a16="http://schemas.microsoft.com/office/drawing/2014/main" val="1330842881"/>
                    </a:ext>
                  </a:extLst>
                </a:gridCol>
                <a:gridCol w="1921990">
                  <a:extLst>
                    <a:ext uri="{9D8B030D-6E8A-4147-A177-3AD203B41FA5}">
                      <a16:colId xmlns:a16="http://schemas.microsoft.com/office/drawing/2014/main" val="1416644729"/>
                    </a:ext>
                  </a:extLst>
                </a:gridCol>
                <a:gridCol w="1942999">
                  <a:extLst>
                    <a:ext uri="{9D8B030D-6E8A-4147-A177-3AD203B41FA5}">
                      <a16:colId xmlns:a16="http://schemas.microsoft.com/office/drawing/2014/main" val="1282447693"/>
                    </a:ext>
                  </a:extLst>
                </a:gridCol>
                <a:gridCol w="2335796">
                  <a:extLst>
                    <a:ext uri="{9D8B030D-6E8A-4147-A177-3AD203B41FA5}">
                      <a16:colId xmlns:a16="http://schemas.microsoft.com/office/drawing/2014/main" val="474526480"/>
                    </a:ext>
                  </a:extLst>
                </a:gridCol>
              </a:tblGrid>
              <a:tr h="45029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Individual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Social/Community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Structural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5416"/>
                  </a:ext>
                </a:extLst>
              </a:tr>
              <a:tr h="483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</a:rPr>
                        <a:t>Barriers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Facilitators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Barriers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Facilitators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Barriers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Facilitators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594522"/>
                  </a:ext>
                </a:extLst>
              </a:tr>
              <a:tr h="40626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</a:rPr>
                        <a:t>Fear of stigma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Medication (Daily intake, size, color)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Blood test at each visit (quarterly)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Mobility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Younger age 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Personal/ Motivational Interviewing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Group Counseling sessions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Free treatment of diagnosed STIs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Provision of condoms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Younger peer-educators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Stigmatization (at the family &amp; community level) 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Personal/ Motivational Interviewing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Group Counseling sessions (sharing positive stories, experiences and tricks)  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</a:rPr>
                        <a:t>Lack of coordination between different sectors within health centers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</a:rPr>
                        <a:t>Work load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</a:rPr>
                        <a:t>Lack of Research Experience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Mobility of site staff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 dirty="0">
                          <a:effectLst/>
                        </a:rPr>
                        <a:t>Site and laboratory capacity and logistics (freezers, reagents, sample kits)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Trainings of health staff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Capacity building and planning evaluation (Lab QMS, Pharmacy SOP, SOP for coordination of activities between different sectors.)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7840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30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0"/>
            <a:ext cx="10691040" cy="1007165"/>
          </a:xfrm>
        </p:spPr>
        <p:txBody>
          <a:bodyPr>
            <a:normAutofit/>
          </a:bodyPr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715618"/>
            <a:ext cx="11926957" cy="598998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Successful enrollment and retention of FSWs in PrEP when offered in Ministry of Health (</a:t>
            </a:r>
            <a:r>
              <a:rPr lang="en-US" dirty="0" err="1"/>
              <a:t>MoH</a:t>
            </a:r>
            <a:r>
              <a:rPr lang="en-US" dirty="0"/>
              <a:t>)-run clinics </a:t>
            </a:r>
          </a:p>
          <a:p>
            <a:pPr lvl="0"/>
            <a:r>
              <a:rPr lang="en-US" dirty="0"/>
              <a:t>Challenges</a:t>
            </a:r>
          </a:p>
          <a:p>
            <a:pPr lvl="1"/>
            <a:r>
              <a:rPr lang="en-US" dirty="0"/>
              <a:t>Sex Worker Population very Mobile </a:t>
            </a:r>
          </a:p>
          <a:p>
            <a:pPr lvl="1"/>
            <a:r>
              <a:rPr lang="en-US" dirty="0"/>
              <a:t>Despite continuous recommendation of daily PrEP use,</a:t>
            </a:r>
          </a:p>
          <a:p>
            <a:pPr lvl="2"/>
            <a:r>
              <a:rPr lang="en-US" dirty="0"/>
              <a:t>medication mostly taken when feeling of being at risk</a:t>
            </a:r>
          </a:p>
          <a:p>
            <a:pPr lvl="1"/>
            <a:r>
              <a:rPr lang="en-US" dirty="0"/>
              <a:t>Human resource and structural issues at facilities</a:t>
            </a:r>
          </a:p>
          <a:p>
            <a:pPr lvl="1"/>
            <a:r>
              <a:rPr lang="en-US" dirty="0"/>
              <a:t>Challenge of enrolling younger participants </a:t>
            </a:r>
          </a:p>
          <a:p>
            <a:pPr lvl="1"/>
            <a:r>
              <a:rPr lang="en-US" dirty="0"/>
              <a:t>Personal, social and structural stigma </a:t>
            </a:r>
          </a:p>
          <a:p>
            <a:pPr lvl="0"/>
            <a:r>
              <a:rPr lang="en-US" dirty="0"/>
              <a:t>Personal and group counseling sessions to support enrollment, retention, and adherence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7285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FBD8-8A08-4A75-B0FD-E4698B3F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0"/>
            <a:ext cx="10691040" cy="1143000"/>
          </a:xfrm>
        </p:spPr>
        <p:txBody>
          <a:bodyPr/>
          <a:lstStyle/>
          <a:p>
            <a:r>
              <a:rPr lang="en-US" dirty="0"/>
              <a:t>Experience in other public health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4FBC4-0AC6-41FE-A750-E9348446D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9" y="1143000"/>
            <a:ext cx="11141482" cy="4847603"/>
          </a:xfrm>
        </p:spPr>
        <p:txBody>
          <a:bodyPr>
            <a:normAutofit/>
          </a:bodyPr>
          <a:lstStyle/>
          <a:p>
            <a:r>
              <a:rPr lang="en-US" dirty="0"/>
              <a:t>In South Africa:</a:t>
            </a:r>
          </a:p>
          <a:p>
            <a:pPr lvl="1"/>
            <a:r>
              <a:rPr lang="en-US" dirty="0"/>
              <a:t>Retention rate was pretty low, but women who really wanted to take PrEP came and stayed</a:t>
            </a:r>
          </a:p>
          <a:p>
            <a:pPr lvl="1"/>
            <a:r>
              <a:rPr lang="en-US" dirty="0"/>
              <a:t>Mobile services may help with the next stage of reach. </a:t>
            </a:r>
          </a:p>
          <a:p>
            <a:r>
              <a:rPr lang="en-US" dirty="0"/>
              <a:t>In Swaziland:</a:t>
            </a:r>
          </a:p>
          <a:p>
            <a:pPr lvl="1"/>
            <a:r>
              <a:rPr lang="en-US" dirty="0"/>
              <a:t>59% clients were retained at 1-month after PrEP initiation. </a:t>
            </a:r>
          </a:p>
          <a:p>
            <a:pPr lvl="1"/>
            <a:r>
              <a:rPr lang="en-US" dirty="0"/>
              <a:t>very high self-perceived risk of HIV infection, middle age, and having a partner known to be living with HIV were significantly significant predictors of retention at 1-month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82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003E0-EF78-429D-AB3B-39463340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160335"/>
            <a:ext cx="10691040" cy="1143000"/>
          </a:xfrm>
        </p:spPr>
        <p:txBody>
          <a:bodyPr/>
          <a:lstStyle/>
          <a:p>
            <a:r>
              <a:rPr lang="en-US" dirty="0"/>
              <a:t>What we would do differently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11C58-2DE6-4D5D-AA81-9A2A67126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1163782"/>
            <a:ext cx="10998175" cy="4962383"/>
          </a:xfrm>
        </p:spPr>
        <p:txBody>
          <a:bodyPr/>
          <a:lstStyle/>
          <a:p>
            <a:r>
              <a:rPr lang="en-US" dirty="0"/>
              <a:t>Earlier in the process (top 3):</a:t>
            </a:r>
          </a:p>
          <a:p>
            <a:pPr lvl="1"/>
            <a:r>
              <a:rPr lang="en-US" dirty="0"/>
              <a:t>Have a higher number of younger peer-educators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Match the number of participants attending site visits to staff workload:</a:t>
            </a:r>
          </a:p>
          <a:p>
            <a:pPr lvl="2"/>
            <a:r>
              <a:rPr lang="en-US" dirty="0"/>
              <a:t>Better coordination between peer-educators and site staff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Better coordination between different sectors within health centers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6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0480" y="0"/>
            <a:ext cx="10691040" cy="1143000"/>
          </a:xfrm>
        </p:spPr>
        <p:txBody>
          <a:bodyPr/>
          <a:lstStyle/>
          <a:p>
            <a:r>
              <a:rPr lang="en-US" dirty="0"/>
              <a:t>What to Do Next…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8295" y="1060174"/>
            <a:ext cx="11701669" cy="5579165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National dissemination meeting with Ministry of Health and key in-country stakeholders</a:t>
            </a:r>
          </a:p>
          <a:p>
            <a:pPr lvl="0"/>
            <a:r>
              <a:rPr lang="en-US" dirty="0"/>
              <a:t>Include recommendations into next in-country National strategic plan</a:t>
            </a:r>
          </a:p>
          <a:p>
            <a:r>
              <a:rPr lang="en-US" dirty="0"/>
              <a:t>Ministry of Health (</a:t>
            </a:r>
            <a:r>
              <a:rPr lang="en-US" dirty="0" err="1"/>
              <a:t>MoH</a:t>
            </a:r>
            <a:r>
              <a:rPr lang="en-US" dirty="0"/>
              <a:t>)-run clinics can be used possibly used to expand </a:t>
            </a:r>
            <a:r>
              <a:rPr lang="en-US" dirty="0" err="1"/>
              <a:t>PrEP’s</a:t>
            </a:r>
            <a:r>
              <a:rPr lang="en-US" dirty="0"/>
              <a:t> access nationwide </a:t>
            </a:r>
          </a:p>
          <a:p>
            <a:pPr lvl="1"/>
            <a:r>
              <a:rPr lang="en-US" dirty="0"/>
              <a:t>not only for FSWs, but also for </a:t>
            </a:r>
          </a:p>
          <a:p>
            <a:pPr lvl="1"/>
            <a:r>
              <a:rPr lang="en-US" dirty="0"/>
              <a:t>other high-risk groups such as Men having Sex with Men (MSM), serodiscordant couples, or IV drug users</a:t>
            </a:r>
          </a:p>
          <a:p>
            <a:pPr lvl="0"/>
            <a:r>
              <a:rPr lang="en-US" dirty="0"/>
              <a:t>Use of an event-driven versus mandatory daily PrEP</a:t>
            </a:r>
          </a:p>
          <a:p>
            <a:pPr lvl="0"/>
            <a:r>
              <a:rPr lang="en-US" dirty="0"/>
              <a:t>Secure funding for scale-up effort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1F86-4187-494E-A7E2-E23EAD9B7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acknowledgements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5D3AF-520F-4345-97F0-D767F8EA5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study is funded by the Bill &amp; Melinda Gates Foundation; and</a:t>
            </a:r>
          </a:p>
          <a:p>
            <a:r>
              <a:rPr lang="en-US" dirty="0"/>
              <a:t> Truvada® for pre-exposure prophylaxis is provided free of charge by Gilead Sciences, Inc.</a:t>
            </a:r>
          </a:p>
          <a:p>
            <a:r>
              <a:rPr lang="en-US" dirty="0"/>
              <a:t>Special thanks to all study participants, all peer-educators, and all site staff</a:t>
            </a:r>
          </a:p>
          <a:p>
            <a:r>
              <a:rPr lang="en-US" dirty="0"/>
              <a:t>Special thanks also to the Senegal government: </a:t>
            </a:r>
          </a:p>
          <a:p>
            <a:pPr lvl="1"/>
            <a:r>
              <a:rPr lang="en-US" dirty="0"/>
              <a:t>The National Council Against AIDS / Prime Minister’s Office (CNLS); and </a:t>
            </a:r>
          </a:p>
          <a:p>
            <a:pPr lvl="1"/>
            <a:r>
              <a:rPr lang="en-US" dirty="0"/>
              <a:t>The Division for the Control of HIV/AIDS and STIs / Ministry of Health (DLSI)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87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200400"/>
            <a:ext cx="8229600" cy="1143000"/>
          </a:xfrm>
        </p:spPr>
        <p:txBody>
          <a:bodyPr/>
          <a:lstStyle/>
          <a:p>
            <a:r>
              <a:rPr lang="en-US" dirty="0"/>
              <a:t>Thank you!!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05FCCE-B054-4CF4-A73A-E8812925F2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3751" y="377505"/>
            <a:ext cx="7993063" cy="6035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…One of the Demonstration Studies Sponsored by the Gates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48AF5-BC51-4BEE-BAF8-6BDA40D7243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14905" y="1473807"/>
            <a:ext cx="3069563" cy="238699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Kenya 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India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South Africa 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Nigeria 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Benin </a:t>
            </a:r>
            <a:endParaRPr lang="en-GB" dirty="0">
              <a:latin typeface="+mj-lt"/>
            </a:endParaRP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Senegal </a:t>
            </a:r>
            <a:endParaRPr lang="en-GB" dirty="0">
              <a:latin typeface="+mj-lt"/>
            </a:endParaRP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Mozambique </a:t>
            </a:r>
            <a:endParaRPr lang="en-GB" dirty="0">
              <a:latin typeface="+mj-lt"/>
            </a:endParaRP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4BC3D6AB-F3ED-4140-B193-F598F064A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4"/>
          <a:stretch>
            <a:fillRect/>
          </a:stretch>
        </p:blipFill>
        <p:spPr bwMode="auto">
          <a:xfrm>
            <a:off x="8025556" y="1473807"/>
            <a:ext cx="4008438" cy="22479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6">
            <a:extLst>
              <a:ext uri="{FF2B5EF4-FFF2-40B4-BE49-F238E27FC236}">
                <a16:creationId xmlns:a16="http://schemas.microsoft.com/office/drawing/2014/main" id="{C1981FE9-ABC8-4087-B1F7-40977B525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716" y="4840607"/>
            <a:ext cx="40068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7E959C16-F74C-4D3E-9A18-AEDE00C93C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094" y="3860801"/>
            <a:ext cx="26289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102C95-D6C6-4B6A-92F2-628EF65B1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920" y="4150015"/>
            <a:ext cx="2628965" cy="2330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AFF2AB-093B-45F2-805A-7010493DA4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8589" y="4015768"/>
            <a:ext cx="2469348" cy="272913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78925" y="18198"/>
            <a:ext cx="8229600" cy="972403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3218" y="815926"/>
            <a:ext cx="11690253" cy="6042074"/>
          </a:xfrm>
        </p:spPr>
        <p:txBody>
          <a:bodyPr>
            <a:normAutofit/>
          </a:bodyPr>
          <a:lstStyle/>
          <a:p>
            <a:r>
              <a:rPr lang="en-US" dirty="0"/>
              <a:t>National HIV prevalence &lt;1%</a:t>
            </a:r>
          </a:p>
          <a:p>
            <a:pPr lvl="1"/>
            <a:r>
              <a:rPr lang="en-US" dirty="0"/>
              <a:t>FSW (30%)</a:t>
            </a:r>
          </a:p>
          <a:p>
            <a:pPr lvl="1"/>
            <a:r>
              <a:rPr lang="en-US" dirty="0"/>
              <a:t>MSM (19%)</a:t>
            </a:r>
          </a:p>
          <a:p>
            <a:r>
              <a:rPr lang="en-US" dirty="0"/>
              <a:t>There is a need to move beyond the existing types of interventions; </a:t>
            </a:r>
          </a:p>
          <a:p>
            <a:pPr lvl="1"/>
            <a:r>
              <a:rPr lang="en-US" dirty="0"/>
              <a:t>Interventions such as community-level and structural HIV prevention types of programs were recently added</a:t>
            </a:r>
          </a:p>
          <a:p>
            <a:pPr lvl="1"/>
            <a:endParaRPr lang="en-US" dirty="0"/>
          </a:p>
          <a:p>
            <a:r>
              <a:rPr lang="en-US" dirty="0"/>
              <a:t>Now adding biomedical intervention to help lower the HIV incidence and prevalence among FSWs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9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75F94-6C2B-491C-BB1F-986507D40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68" y="81692"/>
            <a:ext cx="10691040" cy="958543"/>
          </a:xfrm>
        </p:spPr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58678-43C4-4008-9B8D-BA8C37CA3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28" y="1098958"/>
            <a:ext cx="10929792" cy="50272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PrEP implementation in real-world clinical settings for future scale up plans</a:t>
            </a:r>
          </a:p>
          <a:p>
            <a:endParaRPr lang="en-US" dirty="0"/>
          </a:p>
          <a:p>
            <a:pPr lvl="1"/>
            <a:r>
              <a:rPr lang="en-US" dirty="0"/>
              <a:t>Implemented in 4 Ministry of Health (</a:t>
            </a:r>
            <a:r>
              <a:rPr lang="en-US" dirty="0" err="1"/>
              <a:t>MoH</a:t>
            </a:r>
            <a:r>
              <a:rPr lang="en-US" dirty="0"/>
              <a:t>)-run clinics in Dakar, Senegal</a:t>
            </a:r>
          </a:p>
          <a:p>
            <a:endParaRPr lang="en-US" dirty="0"/>
          </a:p>
          <a:p>
            <a:r>
              <a:rPr lang="en-US" dirty="0"/>
              <a:t>Sex work is legal and regulated in Senegal</a:t>
            </a:r>
          </a:p>
          <a:p>
            <a:pPr lvl="1"/>
            <a:r>
              <a:rPr lang="en-US" dirty="0"/>
              <a:t>FSWs can register with the system for monthly HIV/STIs visits in </a:t>
            </a:r>
            <a:r>
              <a:rPr lang="en-US" dirty="0" err="1"/>
              <a:t>MoH</a:t>
            </a:r>
            <a:r>
              <a:rPr lang="en-US" dirty="0"/>
              <a:t>-run clinics</a:t>
            </a:r>
          </a:p>
          <a:p>
            <a:endParaRPr lang="en-US" dirty="0"/>
          </a:p>
          <a:p>
            <a:r>
              <a:rPr lang="en-US" dirty="0"/>
              <a:t>The demonstration project enrolled both registered and also unregistered sex workers</a:t>
            </a:r>
          </a:p>
        </p:txBody>
      </p:sp>
    </p:spTree>
    <p:extLst>
      <p:ext uri="{BB962C8B-B14F-4D97-AF65-F5344CB8AC3E}">
        <p14:creationId xmlns:p14="http://schemas.microsoft.com/office/powerpoint/2010/main" val="353882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814514" y="28576"/>
            <a:ext cx="8523287" cy="1116013"/>
          </a:xfrm>
        </p:spPr>
        <p:txBody>
          <a:bodyPr>
            <a:normAutofit/>
          </a:bodyPr>
          <a:lstStyle/>
          <a:p>
            <a:r>
              <a:rPr lang="en-US" dirty="0"/>
              <a:t>Intervention &amp; Measures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60601" y="1001350"/>
            <a:ext cx="10579843" cy="5343525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dirty="0"/>
              <a:t>Visits: 			Baseline, 7 days, 1, 3, 6, 9, and 12 months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Medication: 	Daily PrEP (Truvada) – dispensed day 0, 						month 1, and every 3 months thereafter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Measures:</a:t>
            </a:r>
          </a:p>
          <a:p>
            <a:pPr lvl="3"/>
            <a:r>
              <a:rPr lang="en-US" dirty="0"/>
              <a:t>Socio-demographics</a:t>
            </a:r>
          </a:p>
          <a:p>
            <a:pPr lvl="3"/>
            <a:r>
              <a:rPr lang="en-US" dirty="0"/>
              <a:t>Medical History	</a:t>
            </a:r>
          </a:p>
          <a:p>
            <a:pPr lvl="3"/>
            <a:r>
              <a:rPr lang="en-US" dirty="0"/>
              <a:t>Physical Exam</a:t>
            </a:r>
          </a:p>
          <a:p>
            <a:pPr lvl="3"/>
            <a:r>
              <a:rPr lang="en-US" dirty="0"/>
              <a:t>Laboratory Test: </a:t>
            </a:r>
          </a:p>
          <a:p>
            <a:pPr lvl="4"/>
            <a:r>
              <a:rPr lang="en-US" dirty="0"/>
              <a:t>Urine βHCG; Urine dipstick; HIV-1 ELISA; </a:t>
            </a:r>
            <a:r>
              <a:rPr lang="en-US" dirty="0" err="1"/>
              <a:t>HBsAG</a:t>
            </a:r>
            <a:r>
              <a:rPr lang="en-US" dirty="0"/>
              <a:t> and </a:t>
            </a:r>
            <a:r>
              <a:rPr lang="en-US" dirty="0" err="1"/>
              <a:t>HBsAG</a:t>
            </a:r>
            <a:r>
              <a:rPr lang="en-US" baseline="30000" dirty="0"/>
              <a:t>+</a:t>
            </a:r>
            <a:r>
              <a:rPr lang="en-US" dirty="0"/>
              <a:t>; Serum Chemistry, LFT; CBC; STI screening; vaginal swab for Y chromosome PCR; Medication levels</a:t>
            </a:r>
          </a:p>
          <a:p>
            <a:pPr lvl="3"/>
            <a:r>
              <a:rPr lang="en-US" dirty="0"/>
              <a:t>Behavioral Assessments:</a:t>
            </a:r>
          </a:p>
          <a:p>
            <a:pPr lvl="4"/>
            <a:r>
              <a:rPr lang="en-US" dirty="0"/>
              <a:t>Social support; Self-reported adherence; Sexual Activity and condom use; Risk perceptions; Alcohol, and drug use assessment </a:t>
            </a:r>
          </a:p>
        </p:txBody>
      </p:sp>
    </p:spTree>
    <p:extLst>
      <p:ext uri="{BB962C8B-B14F-4D97-AF65-F5344CB8AC3E}">
        <p14:creationId xmlns:p14="http://schemas.microsoft.com/office/powerpoint/2010/main" val="306593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48" y="0"/>
            <a:ext cx="994235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Key Findings - Enrollment and Uptake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8991600" cy="4653793"/>
          </a:xfrm>
        </p:spPr>
        <p:txBody>
          <a:bodyPr>
            <a:normAutofit/>
          </a:bodyPr>
          <a:lstStyle/>
          <a:p>
            <a:r>
              <a:rPr lang="en-US" sz="800" dirty="0"/>
              <a:t>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7F18A-A847-4EDA-BF59-38E39461C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8" y="850168"/>
            <a:ext cx="11506209" cy="545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D5E2C-387F-4CCD-A7B4-F3BA260A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– Socio-demographics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D528C1-2A4B-423B-B536-697EB49F2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811445"/>
              </p:ext>
            </p:extLst>
          </p:nvPr>
        </p:nvGraphicFramePr>
        <p:xfrm>
          <a:off x="878108" y="1030618"/>
          <a:ext cx="10691040" cy="5083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6380">
                  <a:extLst>
                    <a:ext uri="{9D8B030D-6E8A-4147-A177-3AD203B41FA5}">
                      <a16:colId xmlns:a16="http://schemas.microsoft.com/office/drawing/2014/main" val="2602430082"/>
                    </a:ext>
                  </a:extLst>
                </a:gridCol>
                <a:gridCol w="1336380">
                  <a:extLst>
                    <a:ext uri="{9D8B030D-6E8A-4147-A177-3AD203B41FA5}">
                      <a16:colId xmlns:a16="http://schemas.microsoft.com/office/drawing/2014/main" val="3323179553"/>
                    </a:ext>
                  </a:extLst>
                </a:gridCol>
                <a:gridCol w="1336380">
                  <a:extLst>
                    <a:ext uri="{9D8B030D-6E8A-4147-A177-3AD203B41FA5}">
                      <a16:colId xmlns:a16="http://schemas.microsoft.com/office/drawing/2014/main" val="887506954"/>
                    </a:ext>
                  </a:extLst>
                </a:gridCol>
                <a:gridCol w="1336380">
                  <a:extLst>
                    <a:ext uri="{9D8B030D-6E8A-4147-A177-3AD203B41FA5}">
                      <a16:colId xmlns:a16="http://schemas.microsoft.com/office/drawing/2014/main" val="633086183"/>
                    </a:ext>
                  </a:extLst>
                </a:gridCol>
                <a:gridCol w="1336380">
                  <a:extLst>
                    <a:ext uri="{9D8B030D-6E8A-4147-A177-3AD203B41FA5}">
                      <a16:colId xmlns:a16="http://schemas.microsoft.com/office/drawing/2014/main" val="1981861690"/>
                    </a:ext>
                  </a:extLst>
                </a:gridCol>
                <a:gridCol w="1336380">
                  <a:extLst>
                    <a:ext uri="{9D8B030D-6E8A-4147-A177-3AD203B41FA5}">
                      <a16:colId xmlns:a16="http://schemas.microsoft.com/office/drawing/2014/main" val="2067242252"/>
                    </a:ext>
                  </a:extLst>
                </a:gridCol>
                <a:gridCol w="1336380">
                  <a:extLst>
                    <a:ext uri="{9D8B030D-6E8A-4147-A177-3AD203B41FA5}">
                      <a16:colId xmlns:a16="http://schemas.microsoft.com/office/drawing/2014/main" val="3434420141"/>
                    </a:ext>
                  </a:extLst>
                </a:gridCol>
                <a:gridCol w="1336380">
                  <a:extLst>
                    <a:ext uri="{9D8B030D-6E8A-4147-A177-3AD203B41FA5}">
                      <a16:colId xmlns:a16="http://schemas.microsoft.com/office/drawing/2014/main" val="848712382"/>
                    </a:ext>
                  </a:extLst>
                </a:gridCol>
              </a:tblGrid>
              <a:tr h="174704"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 rowSpan="2" gridSpan="4"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Health Centers / Sites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extLst>
                  <a:ext uri="{0D108BD9-81ED-4DB2-BD59-A6C34878D82A}">
                    <a16:rowId xmlns:a16="http://schemas.microsoft.com/office/drawing/2014/main" val="2059219368"/>
                  </a:ext>
                </a:extLst>
              </a:tr>
              <a:tr h="17470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extLst>
                  <a:ext uri="{0D108BD9-81ED-4DB2-BD59-A6C34878D82A}">
                    <a16:rowId xmlns:a16="http://schemas.microsoft.com/office/drawing/2014/main" val="2699226390"/>
                  </a:ext>
                </a:extLst>
              </a:tr>
              <a:tr h="17470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Parameter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Overall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Pikine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Mbao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Rufisque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Diamniadio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p-value*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extLst>
                  <a:ext uri="{0D108BD9-81ED-4DB2-BD59-A6C34878D82A}">
                    <a16:rowId xmlns:a16="http://schemas.microsoft.com/office/drawing/2014/main" val="1209491280"/>
                  </a:ext>
                </a:extLst>
              </a:tr>
              <a:tr h="174704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Age, mean (SD)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Mean (SD)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38 (8,80)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36 (9,08)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38 (7,90)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40 (8,97)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37 (8,71)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extLst>
                  <a:ext uri="{0D108BD9-81ED-4DB2-BD59-A6C34878D82A}">
                    <a16:rowId xmlns:a16="http://schemas.microsoft.com/office/drawing/2014/main" val="3624785463"/>
                  </a:ext>
                </a:extLst>
              </a:tr>
              <a:tr h="174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Min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extLst>
                  <a:ext uri="{0D108BD9-81ED-4DB2-BD59-A6C34878D82A}">
                    <a16:rowId xmlns:a16="http://schemas.microsoft.com/office/drawing/2014/main" val="1309389721"/>
                  </a:ext>
                </a:extLst>
              </a:tr>
              <a:tr h="174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Max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extLst>
                  <a:ext uri="{0D108BD9-81ED-4DB2-BD59-A6C34878D82A}">
                    <a16:rowId xmlns:a16="http://schemas.microsoft.com/office/drawing/2014/main" val="1511940128"/>
                  </a:ext>
                </a:extLst>
              </a:tr>
              <a:tr h="174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Missing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extLst>
                  <a:ext uri="{0D108BD9-81ED-4DB2-BD59-A6C34878D82A}">
                    <a16:rowId xmlns:a16="http://schemas.microsoft.com/office/drawing/2014/main" val="1922656115"/>
                  </a:ext>
                </a:extLst>
              </a:tr>
              <a:tr h="174704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Registration Status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Registered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170 (63,7%)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63 (86,3%)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26 (50%)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47 (71,2%)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34 (44,7%)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7803" marR="7803" marT="7803" marB="0" anchor="ctr"/>
                </a:tc>
                <a:extLst>
                  <a:ext uri="{0D108BD9-81ED-4DB2-BD59-A6C34878D82A}">
                    <a16:rowId xmlns:a16="http://schemas.microsoft.com/office/drawing/2014/main" val="1922416235"/>
                  </a:ext>
                </a:extLst>
              </a:tr>
              <a:tr h="296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Non-Registered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96 (36%)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10 (13,7%)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26 (50%)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19 (28,8%)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41 (53,9%)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387770"/>
                  </a:ext>
                </a:extLst>
              </a:tr>
              <a:tr h="174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Missing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 (0,4%)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 (0%)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 (0%)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 (0%)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 (1,3%)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extLst>
                  <a:ext uri="{0D108BD9-81ED-4DB2-BD59-A6C34878D82A}">
                    <a16:rowId xmlns:a16="http://schemas.microsoft.com/office/drawing/2014/main" val="687752381"/>
                  </a:ext>
                </a:extLst>
              </a:tr>
              <a:tr h="174704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Nationality, n (%)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Senegalese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263 (98,5%)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72 (98,6%)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50 (96,2%)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65 (98,5%)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76 (100%)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 anchor="ctr"/>
                </a:tc>
                <a:extLst>
                  <a:ext uri="{0D108BD9-81ED-4DB2-BD59-A6C34878D82A}">
                    <a16:rowId xmlns:a16="http://schemas.microsoft.com/office/drawing/2014/main" val="368748483"/>
                  </a:ext>
                </a:extLst>
              </a:tr>
              <a:tr h="296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Non-Senegalese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4 (1,5%)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 (1,4%)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 (3,8%)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 (1,5%)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 (0%)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034517"/>
                  </a:ext>
                </a:extLst>
              </a:tr>
              <a:tr h="174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Missing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 (0%)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 (0%)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 (0%)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 (0%)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 (0%)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extLst>
                  <a:ext uri="{0D108BD9-81ED-4DB2-BD59-A6C34878D82A}">
                    <a16:rowId xmlns:a16="http://schemas.microsoft.com/office/drawing/2014/main" val="680729845"/>
                  </a:ext>
                </a:extLst>
              </a:tr>
              <a:tr h="174704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Ethnicity, n (%)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Wolof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110 (41,2%)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35 (47,9%)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9 (17,3%)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28 (42,4%)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38 (50%)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 anchor="ctr"/>
                </a:tc>
                <a:extLst>
                  <a:ext uri="{0D108BD9-81ED-4DB2-BD59-A6C34878D82A}">
                    <a16:rowId xmlns:a16="http://schemas.microsoft.com/office/drawing/2014/main" val="3436333886"/>
                  </a:ext>
                </a:extLst>
              </a:tr>
              <a:tr h="174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Pulaar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68 (25,5%)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20 (27,4%)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16 (30,8%)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12 (18,2%)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20 (26,3%)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45019"/>
                  </a:ext>
                </a:extLst>
              </a:tr>
              <a:tr h="174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Sereer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42 (15,7%)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13 (17,8%)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11 (21,2%)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13 (19,7%)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5 (6,6%)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45623"/>
                  </a:ext>
                </a:extLst>
              </a:tr>
              <a:tr h="174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Other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47 (17,6%)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5 (6,8%)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16 (30,8%)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13 (19,7%)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13 (17,1%)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495127"/>
                  </a:ext>
                </a:extLst>
              </a:tr>
              <a:tr h="174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Missing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 (0%)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 (0%)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 (0%)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 (0%)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 (0%)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extLst>
                  <a:ext uri="{0D108BD9-81ED-4DB2-BD59-A6C34878D82A}">
                    <a16:rowId xmlns:a16="http://schemas.microsoft.com/office/drawing/2014/main" val="1127159536"/>
                  </a:ext>
                </a:extLst>
              </a:tr>
              <a:tr h="174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267 (100%)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73 (100%)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52 (100%)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66 (100%)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76 (100%)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extLst>
                  <a:ext uri="{0D108BD9-81ED-4DB2-BD59-A6C34878D82A}">
                    <a16:rowId xmlns:a16="http://schemas.microsoft.com/office/drawing/2014/main" val="1076781725"/>
                  </a:ext>
                </a:extLst>
              </a:tr>
              <a:tr h="20091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Have you ever attended school?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     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157 (58,8%)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38 (52,1%)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27 (51,9%)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48 (72,7%)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44 (57,9%)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 anchor="ctr"/>
                </a:tc>
                <a:extLst>
                  <a:ext uri="{0D108BD9-81ED-4DB2-BD59-A6C34878D82A}">
                    <a16:rowId xmlns:a16="http://schemas.microsoft.com/office/drawing/2014/main" val="3663429839"/>
                  </a:ext>
                </a:extLst>
              </a:tr>
              <a:tr h="174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     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110 (41,2%)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35 (47,9%)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25 (48,1%)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18 (27,3%)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32 (42,1%)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08083"/>
                  </a:ext>
                </a:extLst>
              </a:tr>
              <a:tr h="174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Missing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 (0%)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 (0%)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 (0%)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 (0%)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 (0%)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extLst>
                  <a:ext uri="{0D108BD9-81ED-4DB2-BD59-A6C34878D82A}">
                    <a16:rowId xmlns:a16="http://schemas.microsoft.com/office/drawing/2014/main" val="3684222443"/>
                  </a:ext>
                </a:extLst>
              </a:tr>
              <a:tr h="25332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What is the highest level of school you completed?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     Primary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133 (49,8%)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25 (34,2%)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25 (48,1%)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43 (65,2%)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40 (52,6%)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 anchor="ctr"/>
                </a:tc>
                <a:extLst>
                  <a:ext uri="{0D108BD9-81ED-4DB2-BD59-A6C34878D82A}">
                    <a16:rowId xmlns:a16="http://schemas.microsoft.com/office/drawing/2014/main" val="2901385894"/>
                  </a:ext>
                </a:extLst>
              </a:tr>
              <a:tr h="174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     Secondary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23 (8,6%)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12 (16,4%)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 (3,8%)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5 (7,6%)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4 (5,3%)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818891"/>
                  </a:ext>
                </a:extLst>
              </a:tr>
              <a:tr h="174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Unlettered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108 (40,4%)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33 (45,2%)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25 (48,1%)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18 (27,3%)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32 (42,1%)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768800"/>
                  </a:ext>
                </a:extLst>
              </a:tr>
              <a:tr h="174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Missing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3 (1,1%)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3 (4,1%)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 (0%)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 (0%)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0 (0%)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extLst>
                  <a:ext uri="{0D108BD9-81ED-4DB2-BD59-A6C34878D82A}">
                    <a16:rowId xmlns:a16="http://schemas.microsoft.com/office/drawing/2014/main" val="3065991018"/>
                  </a:ext>
                </a:extLst>
              </a:tr>
              <a:tr h="174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267 (100%)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73 (100%)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52 (100%)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66 (100%)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76 (100%)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03" marR="7803" marT="7803" marB="0"/>
                </a:tc>
                <a:extLst>
                  <a:ext uri="{0D108BD9-81ED-4DB2-BD59-A6C34878D82A}">
                    <a16:rowId xmlns:a16="http://schemas.microsoft.com/office/drawing/2014/main" val="2239865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70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355" y="45453"/>
            <a:ext cx="10691040" cy="796954"/>
          </a:xfrm>
        </p:spPr>
        <p:txBody>
          <a:bodyPr>
            <a:normAutofit/>
          </a:bodyPr>
          <a:lstStyle/>
          <a:p>
            <a:r>
              <a:rPr lang="en-US" dirty="0"/>
              <a:t>Key Findings - Retention</a:t>
            </a: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B33A2105-6E37-4DBC-A465-7180C700B9DC}"/>
              </a:ext>
            </a:extLst>
          </p:cNvPr>
          <p:cNvSpPr txBox="1">
            <a:spLocks/>
          </p:cNvSpPr>
          <p:nvPr/>
        </p:nvSpPr>
        <p:spPr>
          <a:xfrm>
            <a:off x="738099" y="5541358"/>
            <a:ext cx="10627788" cy="3290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Adjustment: Reasons of discontinuation such as death, pregnancy, moved out of the area, had a car accident were not counted as events</a:t>
            </a:r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8069B337-C664-4554-BEC9-E817B6C532A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CDF391-DD29-4192-9CEA-33F2D7CE8F9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ZoneTexte 4">
            <a:extLst>
              <a:ext uri="{FF2B5EF4-FFF2-40B4-BE49-F238E27FC236}">
                <a16:creationId xmlns:a16="http://schemas.microsoft.com/office/drawing/2014/main" id="{149C1764-367A-4274-9189-25AD308C1B4F}"/>
              </a:ext>
            </a:extLst>
          </p:cNvPr>
          <p:cNvSpPr txBox="1"/>
          <p:nvPr/>
        </p:nvSpPr>
        <p:spPr>
          <a:xfrm>
            <a:off x="540776" y="842407"/>
            <a:ext cx="43204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err="1"/>
              <a:t>Before</a:t>
            </a:r>
            <a:r>
              <a:rPr lang="fr-BE" sz="2000" b="1" dirty="0"/>
              <a:t> </a:t>
            </a:r>
            <a:r>
              <a:rPr lang="fr-BE" sz="2000" b="1" dirty="0" err="1"/>
              <a:t>adjustment</a:t>
            </a:r>
            <a:endParaRPr lang="fr-BE" sz="2000" b="1" dirty="0"/>
          </a:p>
          <a:p>
            <a:endParaRPr lang="en-US" sz="2000" b="1" dirty="0"/>
          </a:p>
          <a:p>
            <a:r>
              <a:rPr lang="en-US" dirty="0"/>
              <a:t>88 subjects out of 267 discontinued</a:t>
            </a:r>
          </a:p>
          <a:p>
            <a:r>
              <a:rPr lang="en-US" dirty="0"/>
              <a:t>One year Retention : 67.0 %</a:t>
            </a:r>
          </a:p>
          <a:p>
            <a:endParaRPr lang="en-US" dirty="0"/>
          </a:p>
        </p:txBody>
      </p:sp>
      <p:sp>
        <p:nvSpPr>
          <p:cNvPr id="14" name="ZoneTexte 5">
            <a:extLst>
              <a:ext uri="{FF2B5EF4-FFF2-40B4-BE49-F238E27FC236}">
                <a16:creationId xmlns:a16="http://schemas.microsoft.com/office/drawing/2014/main" id="{0C10C3B3-80AC-40D0-92C4-7C66CC573C14}"/>
              </a:ext>
            </a:extLst>
          </p:cNvPr>
          <p:cNvSpPr txBox="1"/>
          <p:nvPr/>
        </p:nvSpPr>
        <p:spPr>
          <a:xfrm>
            <a:off x="7045407" y="490133"/>
            <a:ext cx="43204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000" b="1" dirty="0"/>
          </a:p>
          <a:p>
            <a:r>
              <a:rPr lang="fr-BE" sz="2000" b="1" dirty="0" err="1"/>
              <a:t>After</a:t>
            </a:r>
            <a:r>
              <a:rPr lang="fr-BE" sz="2000" b="1" dirty="0"/>
              <a:t> </a:t>
            </a:r>
            <a:r>
              <a:rPr lang="fr-BE" sz="2000" b="1" dirty="0" err="1"/>
              <a:t>adjustment</a:t>
            </a:r>
            <a:endParaRPr lang="fr-BE" sz="2000" b="1" dirty="0"/>
          </a:p>
          <a:p>
            <a:endParaRPr lang="fr-BE" sz="2000" b="1" dirty="0"/>
          </a:p>
          <a:p>
            <a:r>
              <a:rPr lang="en-US" dirty="0"/>
              <a:t>68 subjects out of 267 discontinued</a:t>
            </a:r>
          </a:p>
          <a:p>
            <a:r>
              <a:rPr lang="fr-BE" dirty="0"/>
              <a:t>One </a:t>
            </a:r>
            <a:r>
              <a:rPr lang="fr-BE" dirty="0" err="1"/>
              <a:t>year</a:t>
            </a:r>
            <a:r>
              <a:rPr lang="fr-BE" dirty="0"/>
              <a:t> </a:t>
            </a:r>
            <a:r>
              <a:rPr lang="fr-BE" dirty="0" err="1"/>
              <a:t>Retention</a:t>
            </a:r>
            <a:r>
              <a:rPr lang="fr-BE" dirty="0"/>
              <a:t> : 74.5 %  </a:t>
            </a:r>
            <a:endParaRPr lang="fr-FR" dirty="0"/>
          </a:p>
          <a:p>
            <a:endParaRPr lang="fr-BE" sz="2000" b="1" dirty="0"/>
          </a:p>
          <a:p>
            <a:endParaRPr lang="fr-FR" sz="2000" b="1" dirty="0"/>
          </a:p>
        </p:txBody>
      </p:sp>
      <p:graphicFrame>
        <p:nvGraphicFramePr>
          <p:cNvPr id="15" name="Objet 6">
            <a:extLst>
              <a:ext uri="{FF2B5EF4-FFF2-40B4-BE49-F238E27FC236}">
                <a16:creationId xmlns:a16="http://schemas.microsoft.com/office/drawing/2014/main" id="{3032E267-1226-4EED-B95A-F312F7D20E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497161"/>
              </p:ext>
            </p:extLst>
          </p:nvPr>
        </p:nvGraphicFramePr>
        <p:xfrm>
          <a:off x="202433" y="2024814"/>
          <a:ext cx="4658823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9B2EBECB-CCB8-4D30-8680-D7F806DCE8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433" y="2024814"/>
                        <a:ext cx="4658823" cy="36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 7">
            <a:extLst>
              <a:ext uri="{FF2B5EF4-FFF2-40B4-BE49-F238E27FC236}">
                <a16:creationId xmlns:a16="http://schemas.microsoft.com/office/drawing/2014/main" id="{7F49DEC2-9613-4D9A-A731-A208D4AC1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675" y="2085945"/>
            <a:ext cx="4648574" cy="3600000"/>
          </a:xfrm>
          <a:prstGeom prst="rect">
            <a:avLst/>
          </a:prstGeom>
        </p:spPr>
      </p:pic>
      <p:sp>
        <p:nvSpPr>
          <p:cNvPr id="17" name="ZoneTexte 9">
            <a:extLst>
              <a:ext uri="{FF2B5EF4-FFF2-40B4-BE49-F238E27FC236}">
                <a16:creationId xmlns:a16="http://schemas.microsoft.com/office/drawing/2014/main" id="{EC65C78F-4607-41D9-87EF-AE42056D101F}"/>
              </a:ext>
            </a:extLst>
          </p:cNvPr>
          <p:cNvSpPr txBox="1"/>
          <p:nvPr/>
        </p:nvSpPr>
        <p:spPr>
          <a:xfrm>
            <a:off x="2252404" y="2118338"/>
            <a:ext cx="5099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Retention over time as estimated by  Kaplan-Meier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268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2730-EE94-4694-952A-EE8D7216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90081"/>
            <a:ext cx="10691040" cy="1143000"/>
          </a:xfrm>
        </p:spPr>
        <p:txBody>
          <a:bodyPr/>
          <a:lstStyle/>
          <a:p>
            <a:r>
              <a:rPr lang="en-US" dirty="0"/>
              <a:t>Predictors of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577A1-AF15-441B-8239-5E251E574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94" y="1233081"/>
            <a:ext cx="11055626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Older age among FSW was found to be a significant predictor of higher PrEP retention (P = 0.0012)</a:t>
            </a:r>
          </a:p>
          <a:p>
            <a:endParaRPr lang="en-US" dirty="0"/>
          </a:p>
          <a:p>
            <a:r>
              <a:rPr lang="en-US" dirty="0"/>
              <a:t>Age Categorized:</a:t>
            </a:r>
          </a:p>
          <a:p>
            <a:pPr lvl="1"/>
            <a:r>
              <a:rPr lang="en-US" dirty="0"/>
              <a:t>18-24 year age group:	1</a:t>
            </a:r>
          </a:p>
          <a:p>
            <a:pPr lvl="1"/>
            <a:r>
              <a:rPr lang="en-US" dirty="0"/>
              <a:t>25-34 year age group:	(OR= 2.53, 95%CI=1.22-4.99), </a:t>
            </a:r>
          </a:p>
          <a:p>
            <a:pPr lvl="1"/>
            <a:r>
              <a:rPr lang="en-US" dirty="0"/>
              <a:t>35-44 year age group:	(OR= 3.24, 95%CI=1.57-6.23), and </a:t>
            </a:r>
          </a:p>
          <a:p>
            <a:pPr lvl="1"/>
            <a:r>
              <a:rPr lang="en-US" dirty="0"/>
              <a:t>45+year age group:		(OR= 3.85, 95%CI=2.13-10.27)</a:t>
            </a:r>
          </a:p>
          <a:p>
            <a:endParaRPr lang="en-US" dirty="0"/>
          </a:p>
          <a:p>
            <a:r>
              <a:rPr lang="en-US" dirty="0"/>
              <a:t>No significant differences in retention by site, education, registration as sex worker status, condom use or HIV risk perception.</a:t>
            </a:r>
          </a:p>
        </p:txBody>
      </p:sp>
    </p:spTree>
    <p:extLst>
      <p:ext uri="{BB962C8B-B14F-4D97-AF65-F5344CB8AC3E}">
        <p14:creationId xmlns:p14="http://schemas.microsoft.com/office/powerpoint/2010/main" val="2726004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1288</Words>
  <Application>Microsoft Office PowerPoint</Application>
  <PresentationFormat>Widescreen</PresentationFormat>
  <Paragraphs>349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Raleway</vt:lpstr>
      <vt:lpstr>Roboto</vt:lpstr>
      <vt:lpstr>Times New Roman</vt:lpstr>
      <vt:lpstr>Office Theme</vt:lpstr>
      <vt:lpstr>AIDS 2016_Template</vt:lpstr>
      <vt:lpstr>Graph Sheet</vt:lpstr>
      <vt:lpstr>PrEP delivery in public health settings: Successes and barriers   </vt:lpstr>
      <vt:lpstr>PowerPoint Presentation</vt:lpstr>
      <vt:lpstr>Background</vt:lpstr>
      <vt:lpstr>Context</vt:lpstr>
      <vt:lpstr>Intervention &amp; Measures </vt:lpstr>
      <vt:lpstr>Key Findings - Enrollment and Uptake </vt:lpstr>
      <vt:lpstr>Population – Socio-demographics</vt:lpstr>
      <vt:lpstr>Key Findings - Retention</vt:lpstr>
      <vt:lpstr>Predictors of Retention</vt:lpstr>
      <vt:lpstr>PowerPoint Presentation</vt:lpstr>
      <vt:lpstr>Reasons for non-adherence</vt:lpstr>
      <vt:lpstr>Barriers &amp; Facilitators</vt:lpstr>
      <vt:lpstr>Lessons Learned</vt:lpstr>
      <vt:lpstr>Experience in other public health settings</vt:lpstr>
      <vt:lpstr>What we would do differently</vt:lpstr>
      <vt:lpstr>What to Do Next…</vt:lpstr>
      <vt:lpstr>acknowledgements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 delivery in public health settings: Successes and barriers</dc:title>
  <dc:creator>sarr moussa</dc:creator>
  <cp:lastModifiedBy>sarr moussa</cp:lastModifiedBy>
  <cp:revision>33</cp:revision>
  <dcterms:created xsi:type="dcterms:W3CDTF">2018-07-16T11:42:04Z</dcterms:created>
  <dcterms:modified xsi:type="dcterms:W3CDTF">2018-07-25T16:22:22Z</dcterms:modified>
</cp:coreProperties>
</file>